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5" r:id="rId2"/>
    <p:sldId id="262" r:id="rId3"/>
    <p:sldId id="260" r:id="rId4"/>
    <p:sldId id="265" r:id="rId5"/>
    <p:sldId id="26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66"/>
    <a:srgbClr val="0000FF"/>
    <a:srgbClr val="008000"/>
    <a:srgbClr val="FF6600"/>
    <a:srgbClr val="FF0000"/>
    <a:srgbClr val="CC00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76E1FB-C258-461F-B7CE-5011329EFB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70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13448-1891-41FF-B2F7-BF88767783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18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455D5-49C7-453B-8071-AEDFF9AA10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17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62E85-95A9-4611-B59F-52365A322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646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89A18-A05C-4B2F-A75D-3C4EF30649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85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25BD4-6DEA-48B2-9D57-7B3CA1AA19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29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F0A4-6949-4939-9588-F066139363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21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FB829-3491-46CB-9104-5C9498E864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6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0211D-D7C7-4CDF-9593-73AEA1CA04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18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6E242-7B57-4E43-8768-E0F9680F3E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53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D04DD-8C78-484D-B0DD-32501E4767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77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1FA06-E584-4C26-AC86-1A608C800D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75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46B04-6530-41A0-899C-C2112CCEFB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052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41E992-FDDB-438A-B328-DF33A93528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152400" y="3175"/>
            <a:ext cx="8915400" cy="1139825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00B050"/>
                </a:solidFill>
              </a:rPr>
              <a:t>Me llamo ___________  Clase 702</a:t>
            </a:r>
            <a:br>
              <a:rPr lang="en-US" altLang="en-US" sz="4000" dirty="0" smtClean="0">
                <a:solidFill>
                  <a:srgbClr val="00B050"/>
                </a:solidFill>
              </a:rPr>
            </a:br>
            <a:r>
              <a:rPr lang="en-US" altLang="en-US" sz="4000" dirty="0" smtClean="0">
                <a:solidFill>
                  <a:srgbClr val="00B050"/>
                </a:solidFill>
              </a:rPr>
              <a:t>La fecha es </a:t>
            </a:r>
            <a:r>
              <a:rPr lang="en-US" altLang="en-US" sz="4000" smtClean="0">
                <a:solidFill>
                  <a:srgbClr val="00B050"/>
                </a:solidFill>
              </a:rPr>
              <a:t>el 7 </a:t>
            </a:r>
            <a:r>
              <a:rPr lang="en-US" altLang="en-US" sz="4000" dirty="0" smtClean="0">
                <a:solidFill>
                  <a:srgbClr val="00B050"/>
                </a:solidFill>
              </a:rPr>
              <a:t>de 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marzo</a:t>
            </a:r>
            <a:r>
              <a:rPr lang="en-US" altLang="en-US" sz="4000" dirty="0" smtClean="0">
                <a:solidFill>
                  <a:srgbClr val="00B050"/>
                </a:solidFill>
              </a:rPr>
              <a:t> del 2018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9067800" cy="4530725"/>
          </a:xfrm>
        </p:spPr>
        <p:txBody>
          <a:bodyPr/>
          <a:lstStyle/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# 47: </a:t>
            </a:r>
            <a:r>
              <a:rPr lang="es-ES_tradnl" altLang="en-US" dirty="0" smtClean="0"/>
              <a:t>¿Juegan ustedes al tenis?</a:t>
            </a: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400" i="1" dirty="0" smtClean="0">
                <a:solidFill>
                  <a:srgbClr val="CC0099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and use of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1st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group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of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stem-changing</a:t>
            </a:r>
            <a:r>
              <a:rPr lang="es-ES_tradnl" altLang="en-US" sz="2400" i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99"/>
                </a:solidFill>
              </a:rPr>
              <a:t>verbs</a:t>
            </a:r>
            <a:endParaRPr lang="es-ES_tradnl" altLang="en-US" sz="2400" i="1" dirty="0" smtClean="0">
              <a:solidFill>
                <a:srgbClr val="CC0099"/>
              </a:solidFill>
            </a:endParaRP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00B0F0"/>
                </a:solidFill>
              </a:rPr>
              <a:t>TOMAR QUIZ 2: CAPITULO 5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dirty="0" smtClean="0"/>
              <a:t>Copia y completa con la forma correcta del verbo TENER.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Ellos _______ una mascota. _____ un gato.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Nuestra escuela ______ un equipo de </a:t>
            </a:r>
            <a:r>
              <a:rPr lang="es-ES_tradnl" altLang="en-US" dirty="0" err="1" smtClean="0"/>
              <a:t>beisbol</a:t>
            </a:r>
            <a:r>
              <a:rPr lang="es-ES_tradnl" altLang="en-US" dirty="0" smtClean="0"/>
              <a:t> bueno.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¿_______ tú una familia grande o pequeña?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dirty="0" smtClean="0"/>
              <a:t>Yo ________ muchos primos.</a:t>
            </a:r>
          </a:p>
          <a:p>
            <a:pPr marL="0" indent="0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los verbos REGULARES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229600" cy="5791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2800" smtClean="0"/>
              <a:t>So…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smtClean="0">
                <a:solidFill>
                  <a:srgbClr val="0000FF"/>
                </a:solidFill>
              </a:rPr>
              <a:t>Find the INFINITIVE ending: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00FF"/>
                </a:solidFill>
              </a:rPr>
              <a:t>				Hablar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smtClean="0">
              <a:solidFill>
                <a:srgbClr val="00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8000"/>
                </a:solidFill>
              </a:rPr>
              <a:t>2. Remove the INFINITIVE verb ending: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8000"/>
                </a:solidFill>
              </a:rPr>
              <a:t>			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3. Replace with the appropriate NEW endings: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	Yo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	Tú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Él ella Ud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Nosotros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</a:t>
            </a:r>
            <a:r>
              <a:rPr lang="en-US" altLang="en-US" sz="2800" i="1" smtClean="0">
                <a:solidFill>
                  <a:srgbClr val="CC0099"/>
                </a:solidFill>
              </a:rPr>
              <a:t>Vosotros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Ellos Ellas Uds	Habl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810000" y="1905000"/>
            <a:ext cx="3810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501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8000"/>
                </a:solidFill>
              </a:rPr>
              <a:t>ar</a:t>
            </a:r>
            <a:endParaRPr lang="en-US" altLang="en-US" sz="2800" u="sng">
              <a:solidFill>
                <a:srgbClr val="0080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733800" y="39766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o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33800" y="4433888"/>
            <a:ext cx="5603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733800" y="48148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33800" y="5257800"/>
            <a:ext cx="10647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 smtClean="0">
                <a:solidFill>
                  <a:srgbClr val="CC0099"/>
                </a:solidFill>
              </a:rPr>
              <a:t>amos</a:t>
            </a:r>
            <a:endParaRPr lang="en-US" altLang="en-US" sz="2800" u="sng">
              <a:solidFill>
                <a:srgbClr val="CC0099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733800" y="5715000"/>
            <a:ext cx="639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 u="sng">
                <a:solidFill>
                  <a:srgbClr val="CC0099"/>
                </a:solidFill>
              </a:rPr>
              <a:t>áis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733800" y="6110288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66"/>
                </a:solidFill>
              </a:rPr>
              <a:t>Verbos de Cambio Radical E</a:t>
            </a:r>
            <a:r>
              <a:rPr lang="en-US" altLang="en-US" smtClean="0">
                <a:solidFill>
                  <a:srgbClr val="FF0066"/>
                </a:solidFill>
                <a:sym typeface="Wingdings" pitchFamily="2" charset="2"/>
              </a:rPr>
              <a:t>IE</a:t>
            </a:r>
            <a: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  <a:t/>
            </a:r>
            <a:b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</a:b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(stem-changing verbs 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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)</a:t>
            </a:r>
            <a:endParaRPr lang="en-US" altLang="en-US" sz="4000" smtClean="0">
              <a:solidFill>
                <a:srgbClr val="FF00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 sz="2800" smtClean="0"/>
              <a:t>Some verbs in Spanish are called </a:t>
            </a:r>
            <a:r>
              <a:rPr lang="en-US" altLang="en-US" sz="2800" b="1" smtClean="0">
                <a:solidFill>
                  <a:srgbClr val="FF0066"/>
                </a:solidFill>
              </a:rPr>
              <a:t>stem-changing</a:t>
            </a:r>
            <a:r>
              <a:rPr lang="en-US" altLang="en-US" sz="2800" smtClean="0"/>
              <a:t> verbs. When conjugated, these verbs don’t only change the ending, they also change the STEM or root; </a:t>
            </a:r>
            <a:r>
              <a:rPr lang="en-US" altLang="en-US" sz="2800" u="sng" smtClean="0">
                <a:solidFill>
                  <a:srgbClr val="008000"/>
                </a:solidFill>
              </a:rPr>
              <a:t>EXCEPT</a:t>
            </a:r>
            <a:r>
              <a:rPr lang="en-US" altLang="en-US" sz="2800" u="sng" smtClean="0"/>
              <a:t> </a:t>
            </a:r>
            <a:r>
              <a:rPr lang="en-US" altLang="en-US" sz="2800" smtClean="0"/>
              <a:t>for the pronouns </a:t>
            </a:r>
            <a:r>
              <a:rPr lang="en-US" altLang="en-US" sz="2800" u="sng" smtClean="0">
                <a:solidFill>
                  <a:srgbClr val="008000"/>
                </a:solidFill>
              </a:rPr>
              <a:t>nosotros</a:t>
            </a:r>
            <a:r>
              <a:rPr lang="en-US" altLang="en-US" sz="2800" smtClean="0"/>
              <a:t> &amp;</a:t>
            </a:r>
            <a:r>
              <a:rPr lang="en-US" altLang="en-US" sz="2800" i="1" smtClean="0"/>
              <a:t> </a:t>
            </a:r>
            <a:r>
              <a:rPr lang="en-US" altLang="en-US" sz="2800" i="1" u="sng" smtClean="0">
                <a:solidFill>
                  <a:srgbClr val="008000"/>
                </a:solidFill>
              </a:rPr>
              <a:t>vosotros</a:t>
            </a:r>
            <a:r>
              <a:rPr lang="en-US" altLang="en-US" sz="2800" u="sng" smtClean="0">
                <a:solidFill>
                  <a:srgbClr val="008000"/>
                </a:solidFill>
              </a:rPr>
              <a:t>.</a:t>
            </a:r>
            <a:r>
              <a:rPr lang="en-US" altLang="en-US" sz="2800" smtClean="0"/>
              <a:t> These verbs are also known as </a:t>
            </a:r>
            <a:r>
              <a:rPr lang="en-US" altLang="en-US" sz="2800" b="1" smtClean="0">
                <a:solidFill>
                  <a:srgbClr val="FF0066"/>
                </a:solidFill>
              </a:rPr>
              <a:t>BOOT VERBS </a:t>
            </a:r>
            <a:r>
              <a:rPr lang="en-US" altLang="en-US" sz="2800" smtClean="0"/>
              <a:t>because when conjugated in the following form, only the verb INSIDE the book take the </a:t>
            </a:r>
            <a:r>
              <a:rPr lang="en-US" altLang="en-US" sz="2800" smtClean="0">
                <a:solidFill>
                  <a:srgbClr val="FF0000"/>
                </a:solidFill>
              </a:rPr>
              <a:t>E</a:t>
            </a:r>
            <a:r>
              <a:rPr lang="en-US" altLang="en-US" sz="2800" smtClean="0">
                <a:sym typeface="Wingdings" pitchFamily="2" charset="2"/>
              </a:rPr>
              <a:t></a:t>
            </a:r>
            <a:r>
              <a:rPr lang="en-US" altLang="en-US" sz="2800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2800" smtClean="0"/>
              <a:t> change:</a:t>
            </a:r>
          </a:p>
        </p:txBody>
      </p:sp>
      <p:graphicFrame>
        <p:nvGraphicFramePr>
          <p:cNvPr id="7219" name="Group 51"/>
          <p:cNvGraphicFramePr>
            <a:graphicFrameLocks noGrp="1"/>
          </p:cNvGraphicFramePr>
          <p:nvPr>
            <p:ph sz="half" idx="2"/>
          </p:nvPr>
        </p:nvGraphicFramePr>
        <p:xfrm>
          <a:off x="76200" y="4283075"/>
          <a:ext cx="8991601" cy="2499072"/>
        </p:xfrm>
        <a:graphic>
          <a:graphicData uri="http://schemas.openxmlformats.org/drawingml/2006/table">
            <a:tbl>
              <a:tblPr/>
              <a:tblGrid>
                <a:gridCol w="2372017"/>
                <a:gridCol w="2206528"/>
                <a:gridCol w="2206528"/>
                <a:gridCol w="2206528"/>
              </a:tblGrid>
              <a:tr h="518018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z</a:t>
                      </a:r>
                      <a:r>
                        <a:rPr kumimoji="0" lang="en-US" altLang="en-US" sz="2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begin)</a:t>
                      </a: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2438400" y="4814888"/>
            <a:ext cx="2209800" cy="51911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438400" y="5348288"/>
            <a:ext cx="2209800" cy="51911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as</a:t>
            </a: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438400" y="5867400"/>
            <a:ext cx="2209800" cy="954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u="sng">
              <a:solidFill>
                <a:schemeClr val="accent2"/>
              </a:solidFill>
            </a:endParaRP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6858000" y="48148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Empez</a:t>
            </a:r>
            <a:r>
              <a:rPr lang="es-ES_tradnl" altLang="en-US" sz="2800" b="1" u="sng">
                <a:solidFill>
                  <a:srgbClr val="008000"/>
                </a:solidFill>
              </a:rPr>
              <a:t>amos</a:t>
            </a: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6858000" y="5334000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>
                <a:solidFill>
                  <a:srgbClr val="008000"/>
                </a:solidFill>
              </a:rPr>
              <a:t>Empez</a:t>
            </a:r>
            <a:r>
              <a:rPr lang="es-ES_tradnl" altLang="en-US" sz="2800" i="1" u="sng">
                <a:solidFill>
                  <a:srgbClr val="008000"/>
                </a:solidFill>
              </a:rPr>
              <a:t>áis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6858000" y="5867400"/>
            <a:ext cx="2127250" cy="954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u="sng">
              <a:solidFill>
                <a:schemeClr val="accent2"/>
              </a:solidFill>
            </a:endParaRP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4648200" y="5867400"/>
            <a:ext cx="2216150" cy="954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u="sng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64350" y="5867400"/>
            <a:ext cx="2120900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" name="TextBox 12"/>
          <p:cNvSpPr txBox="1"/>
          <p:nvPr/>
        </p:nvSpPr>
        <p:spPr>
          <a:xfrm>
            <a:off x="2438400" y="6442075"/>
            <a:ext cx="4495800" cy="369888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0" grpId="0" animBg="1"/>
      <p:bldP spid="7211" grpId="0" animBg="1"/>
      <p:bldP spid="7212" grpId="0" animBg="1"/>
      <p:bldP spid="7213" grpId="0"/>
      <p:bldP spid="7214" grpId="0"/>
      <p:bldP spid="7220" grpId="0" animBg="1"/>
      <p:bldP spid="11" grpId="0" animBg="1"/>
      <p:bldP spid="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9067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2. Some examples of  stem-changing verbs are: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00FF"/>
                </a:solidFill>
              </a:rPr>
              <a:t>Qu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rer </a:t>
            </a:r>
            <a:r>
              <a:rPr lang="en-US" altLang="en-US" i="1" smtClean="0">
                <a:solidFill>
                  <a:srgbClr val="0000FF"/>
                </a:solidFill>
              </a:rPr>
              <a:t>(to want)</a:t>
            </a:r>
            <a:r>
              <a:rPr lang="en-US" altLang="en-US" smtClean="0">
                <a:solidFill>
                  <a:srgbClr val="0000FF"/>
                </a:solidFill>
              </a:rPr>
              <a:t>, P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rder </a:t>
            </a:r>
            <a:r>
              <a:rPr lang="en-US" altLang="en-US" i="1" smtClean="0">
                <a:solidFill>
                  <a:srgbClr val="0000FF"/>
                </a:solidFill>
              </a:rPr>
              <a:t>(to lose)</a:t>
            </a:r>
            <a:r>
              <a:rPr lang="en-US" altLang="en-US" smtClean="0">
                <a:solidFill>
                  <a:srgbClr val="0000FF"/>
                </a:solidFill>
              </a:rPr>
              <a:t>, </a:t>
            </a:r>
            <a:r>
              <a:rPr lang="en-US" altLang="en-US" smtClean="0"/>
              <a:t>and 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00FF"/>
                </a:solidFill>
              </a:rPr>
              <a:t>Pref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rir </a:t>
            </a:r>
            <a:r>
              <a:rPr lang="en-US" altLang="en-US" i="1" smtClean="0">
                <a:solidFill>
                  <a:srgbClr val="0000FF"/>
                </a:solidFill>
              </a:rPr>
              <a:t>(to prefer)</a:t>
            </a:r>
            <a:r>
              <a:rPr lang="en-US" altLang="en-US" smtClean="0">
                <a:solidFill>
                  <a:srgbClr val="0000FF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3. These verbs are often followed by an </a:t>
            </a:r>
            <a:r>
              <a:rPr lang="en-US" altLang="en-US" b="1" smtClean="0">
                <a:solidFill>
                  <a:srgbClr val="CC0099"/>
                </a:solidFill>
              </a:rPr>
              <a:t>INFINITIVE</a:t>
            </a:r>
            <a:r>
              <a:rPr lang="en-US" altLang="en-US" smtClean="0"/>
              <a:t> verb. </a:t>
            </a:r>
          </a:p>
          <a:p>
            <a:pPr eaLnBrk="1" hangingPunct="1">
              <a:buFontTx/>
              <a:buNone/>
            </a:pPr>
            <a:r>
              <a:rPr lang="en-US" altLang="en-US" i="1" smtClean="0"/>
              <a:t>For example:</a:t>
            </a:r>
          </a:p>
          <a:p>
            <a:pPr eaLnBrk="1" hangingPunct="1">
              <a:buFontTx/>
              <a:buNone/>
            </a:pPr>
            <a:r>
              <a:rPr lang="en-US" altLang="en-US" i="1" smtClean="0"/>
              <a:t>	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Verbos de Cambio Radical E</a:t>
            </a:r>
            <a: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  <a:t>IE</a:t>
            </a:r>
            <a:r>
              <a:rPr lang="en-US" altLang="en-US" sz="4000" smtClean="0">
                <a:sym typeface="Wingdings" pitchFamily="2" charset="2"/>
              </a:rPr>
              <a:t/>
            </a:r>
            <a:br>
              <a:rPr lang="en-US" altLang="en-US" sz="4000" smtClean="0">
                <a:sym typeface="Wingdings" pitchFamily="2" charset="2"/>
              </a:rPr>
            </a:b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(stem-changing verbs 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2000" y="4891088"/>
            <a:ext cx="392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</a:rPr>
              <a:t>Ellos pref</a:t>
            </a:r>
            <a:r>
              <a:rPr lang="en-US" altLang="en-US" sz="2800" b="1">
                <a:solidFill>
                  <a:srgbClr val="FF0000"/>
                </a:solidFill>
              </a:rPr>
              <a:t>ie</a:t>
            </a:r>
            <a:r>
              <a:rPr lang="en-US" altLang="en-US" sz="2800" b="1">
                <a:solidFill>
                  <a:srgbClr val="0000FF"/>
                </a:solidFill>
              </a:rPr>
              <a:t>ren </a:t>
            </a:r>
            <a:r>
              <a:rPr lang="en-US" altLang="en-US" sz="2800" b="1">
                <a:solidFill>
                  <a:srgbClr val="CC0099"/>
                </a:solidFill>
              </a:rPr>
              <a:t>ganar. </a:t>
            </a:r>
            <a:endParaRPr lang="en-US" altLang="en-US" sz="2800" b="1" u="sng">
              <a:solidFill>
                <a:srgbClr val="CC0099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85800" y="5500688"/>
            <a:ext cx="4354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</a:rPr>
              <a:t>Ellos no qu</a:t>
            </a:r>
            <a:r>
              <a:rPr lang="en-US" altLang="en-US" sz="2800" b="1">
                <a:solidFill>
                  <a:srgbClr val="FF0000"/>
                </a:solidFill>
              </a:rPr>
              <a:t>ie</a:t>
            </a:r>
            <a:r>
              <a:rPr lang="en-US" altLang="en-US" sz="2800" b="1">
                <a:solidFill>
                  <a:srgbClr val="0000FF"/>
                </a:solidFill>
              </a:rPr>
              <a:t>ren </a:t>
            </a:r>
            <a:r>
              <a:rPr lang="en-US" altLang="en-US" sz="2800" b="1">
                <a:solidFill>
                  <a:srgbClr val="CC0099"/>
                </a:solidFill>
              </a:rPr>
              <a:t>perder. </a:t>
            </a:r>
            <a:endParaRPr lang="en-US" altLang="en-US" sz="2800" b="1" u="sng">
              <a:solidFill>
                <a:srgbClr val="CC0099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94225" y="4876800"/>
            <a:ext cx="3232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0000FF"/>
                </a:solidFill>
              </a:rPr>
              <a:t>They prefer</a:t>
            </a:r>
            <a:r>
              <a:rPr lang="en-US" altLang="en-US" sz="2800">
                <a:solidFill>
                  <a:srgbClr val="0000FF"/>
                </a:solidFill>
              </a:rPr>
              <a:t> </a:t>
            </a:r>
            <a:r>
              <a:rPr lang="en-US" altLang="en-US" sz="2800" i="1">
                <a:solidFill>
                  <a:srgbClr val="CC0099"/>
                </a:solidFill>
              </a:rPr>
              <a:t>to win</a:t>
            </a:r>
            <a:r>
              <a:rPr lang="en-US" altLang="en-US" sz="2800">
                <a:solidFill>
                  <a:srgbClr val="CC0099"/>
                </a:solidFill>
              </a:rPr>
              <a:t>.</a:t>
            </a:r>
            <a:r>
              <a:rPr lang="en-US" altLang="en-US" sz="2800">
                <a:solidFill>
                  <a:srgbClr val="0000FF"/>
                </a:solidFill>
              </a:rPr>
              <a:t> </a:t>
            </a:r>
            <a:endParaRPr lang="en-US" altLang="en-US" sz="2800" u="sng">
              <a:solidFill>
                <a:srgbClr val="0000FF"/>
              </a:solidFill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838700" y="5500688"/>
            <a:ext cx="40815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 dirty="0">
                <a:solidFill>
                  <a:srgbClr val="0000FF"/>
                </a:solidFill>
              </a:rPr>
              <a:t>They don’t want </a:t>
            </a:r>
            <a:r>
              <a:rPr lang="en-US" altLang="en-US" sz="2800" i="1" dirty="0">
                <a:solidFill>
                  <a:srgbClr val="CC0099"/>
                </a:solidFill>
              </a:rPr>
              <a:t>to </a:t>
            </a:r>
            <a:r>
              <a:rPr lang="en-US" altLang="en-US" sz="2800" i="1" dirty="0" smtClean="0">
                <a:solidFill>
                  <a:srgbClr val="CC0099"/>
                </a:solidFill>
              </a:rPr>
              <a:t>lose</a:t>
            </a:r>
            <a:r>
              <a:rPr lang="en-US" altLang="en-US" sz="2800" i="1" dirty="0" smtClean="0">
                <a:solidFill>
                  <a:srgbClr val="CC0099"/>
                </a:solidFill>
              </a:rPr>
              <a:t>.</a:t>
            </a:r>
            <a:r>
              <a:rPr lang="en-US" altLang="en-US" sz="2800" i="1" dirty="0" smtClean="0">
                <a:solidFill>
                  <a:srgbClr val="0000FF"/>
                </a:solidFill>
              </a:rPr>
              <a:t> </a:t>
            </a:r>
            <a:endParaRPr lang="en-US" altLang="en-US" sz="2800" i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66"/>
                </a:solidFill>
              </a:rPr>
              <a:t>Practica</a:t>
            </a:r>
            <a:endParaRPr lang="en-US" altLang="en-US" dirty="0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pPr marL="609600" indent="-609600" eaLnBrk="1" hangingPunct="1"/>
            <a:r>
              <a:rPr lang="en-US" altLang="en-US" dirty="0" smtClean="0"/>
              <a:t>Conjugate the following verbs; remember the “stem-changing” rules!!!!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Qu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rer</a:t>
            </a:r>
            <a:endParaRPr lang="en-US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P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rder</a:t>
            </a:r>
            <a:endParaRPr lang="en-US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Pref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rir</a:t>
            </a:r>
            <a:endParaRPr lang="en-US" altLang="en-US" dirty="0" smtClean="0"/>
          </a:p>
          <a:p>
            <a:pPr marL="609600" indent="-609600" eaLnBrk="1" hangingPunct="1">
              <a:buFontTx/>
              <a:buNone/>
            </a:pPr>
            <a:endParaRPr lang="en-US" altLang="en-US" dirty="0" smtClean="0"/>
          </a:p>
          <a:p>
            <a:pPr marL="609600" indent="-609600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CRUCIGRAMA-LOS DEPORTES.</a:t>
            </a:r>
            <a:endParaRPr lang="en-US" alt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66"/>
                </a:solidFill>
              </a:rPr>
              <a:t>Tarea # 47</a:t>
            </a:r>
            <a:endParaRPr lang="en-US" altLang="en-US" kern="0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7448</TotalTime>
  <Words>288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Clase 702 La fecha es el 7 de marzo del 2018</vt:lpstr>
      <vt:lpstr>Repaso de los verbos REGULARES</vt:lpstr>
      <vt:lpstr>Verbos de Cambio Radical EIE (stem-changing verbs EIE)</vt:lpstr>
      <vt:lpstr>Verbos de Cambio Radical EIE (stem-changing verbs EIE)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7 IM La fecha es el 18 de noviembre del 2010</dc:title>
  <dc:creator>Helen Zumaeta</dc:creator>
  <cp:lastModifiedBy>Helen Zumaeta</cp:lastModifiedBy>
  <cp:revision>59</cp:revision>
  <cp:lastPrinted>2015-01-26T14:28:20Z</cp:lastPrinted>
  <dcterms:created xsi:type="dcterms:W3CDTF">2010-11-17T21:06:12Z</dcterms:created>
  <dcterms:modified xsi:type="dcterms:W3CDTF">2018-03-07T21:08:04Z</dcterms:modified>
</cp:coreProperties>
</file>